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672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9184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100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488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3309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7607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35649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714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84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699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78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26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207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1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487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44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63EFA5E-FA76-400D-B3DC-F0BA90E6D107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31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D6E9DEC-419B-4CC5-A080-3B06BD5A8291}" type="datetimeFigureOut">
              <a:rPr lang="en-US" smtClean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96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2AAC99-AA71-F143-9F3A-FCE58588C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865974"/>
            <a:ext cx="8676222" cy="3643822"/>
          </a:xfrm>
        </p:spPr>
        <p:txBody>
          <a:bodyPr anchor="ctr">
            <a:normAutofit/>
          </a:bodyPr>
          <a:lstStyle/>
          <a:p>
            <a:r>
              <a:rPr lang="en-US" sz="6600" dirty="0"/>
              <a:t>Magic: The Gathering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741BC-F347-134F-8F10-50741710F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42384"/>
            <a:ext cx="8676222" cy="62826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E6E6E6"/>
                </a:solidFill>
              </a:rPr>
              <a:t>a framework for exploring meta</a:t>
            </a:r>
          </a:p>
        </p:txBody>
      </p:sp>
    </p:spTree>
    <p:extLst>
      <p:ext uri="{BB962C8B-B14F-4D97-AF65-F5344CB8AC3E}">
        <p14:creationId xmlns:p14="http://schemas.microsoft.com/office/powerpoint/2010/main" val="4294936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Background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568" y="1796143"/>
            <a:ext cx="5844046" cy="470351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Tournament prizes of $35,000 for Grand Prix events</a:t>
            </a:r>
          </a:p>
          <a:p>
            <a:r>
              <a:rPr lang="en-US" sz="2400" dirty="0"/>
              <a:t>Cards themselves are relatively expensive</a:t>
            </a:r>
          </a:p>
          <a:p>
            <a:r>
              <a:rPr lang="en-US" sz="2400" dirty="0"/>
              <a:t>Large sample size of possible cards</a:t>
            </a:r>
          </a:p>
          <a:p>
            <a:r>
              <a:rPr lang="en-US" sz="2400" dirty="0"/>
              <a:t>Each competitor uses a set of 60+15 cards</a:t>
            </a:r>
          </a:p>
          <a:p>
            <a:r>
              <a:rPr lang="en-US" sz="2400" dirty="0"/>
              <a:t>Identifying reasons for playing specific sets of cards is challenging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82B22-7215-E647-A481-F04167543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1" r="16311"/>
          <a:stretch/>
        </p:blipFill>
        <p:spPr>
          <a:xfrm>
            <a:off x="6096000" y="1536651"/>
            <a:ext cx="6057793" cy="484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5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Data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568" y="1796143"/>
            <a:ext cx="5844046" cy="4703511"/>
          </a:xfrm>
        </p:spPr>
        <p:txBody>
          <a:bodyPr anchor="ctr">
            <a:normAutofit/>
          </a:bodyPr>
          <a:lstStyle/>
          <a:p>
            <a:r>
              <a:rPr lang="en-US" sz="2800" dirty="0" err="1"/>
              <a:t>Tcgplayer.com</a:t>
            </a:r>
            <a:r>
              <a:rPr lang="en-US" sz="2800" dirty="0"/>
              <a:t>: Pricing data through API</a:t>
            </a:r>
          </a:p>
          <a:p>
            <a:r>
              <a:rPr lang="en-US" sz="2800" dirty="0" err="1"/>
              <a:t>Mtgjson.com</a:t>
            </a:r>
            <a:r>
              <a:rPr lang="en-US" sz="2800" dirty="0"/>
              <a:t>: Card details</a:t>
            </a:r>
          </a:p>
          <a:p>
            <a:r>
              <a:rPr lang="en-US" sz="2800" dirty="0"/>
              <a:t>Mtgtop8.com: Tournament Entrants and results</a:t>
            </a:r>
          </a:p>
          <a:p>
            <a:r>
              <a:rPr lang="en-US" sz="2800" dirty="0" err="1"/>
              <a:t>Deckstats.net</a:t>
            </a:r>
            <a:r>
              <a:rPr lang="en-US" sz="2800" dirty="0"/>
              <a:t>: Card Data Storage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574ACA-4320-DB4E-9556-23FEC35B65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377"/>
          <a:stretch/>
        </p:blipFill>
        <p:spPr>
          <a:xfrm>
            <a:off x="9075861" y="819992"/>
            <a:ext cx="2108202" cy="340529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05B6CC-6CCC-CF4C-8813-FA0C3FBBE9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038"/>
          <a:stretch/>
        </p:blipFill>
        <p:spPr>
          <a:xfrm>
            <a:off x="7791470" y="3466599"/>
            <a:ext cx="1869462" cy="263817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A7709F-2D0C-AC4F-B9B1-6A77C8E54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147" y="2003082"/>
            <a:ext cx="3372867" cy="115984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A8D6F8-1598-DC4C-A379-96DF04173F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3396"/>
          <a:stretch/>
        </p:blipFill>
        <p:spPr>
          <a:xfrm>
            <a:off x="9314601" y="2522640"/>
            <a:ext cx="2527572" cy="268644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360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568" y="1621971"/>
            <a:ext cx="7303832" cy="5495521"/>
          </a:xfrm>
        </p:spPr>
        <p:txBody>
          <a:bodyPr anchor="ctr">
            <a:normAutofit/>
          </a:bodyPr>
          <a:lstStyle/>
          <a:p>
            <a:r>
              <a:rPr lang="en-US" sz="2800" dirty="0"/>
              <a:t>Data Gathering</a:t>
            </a:r>
          </a:p>
          <a:p>
            <a:pPr lvl="1"/>
            <a:r>
              <a:rPr lang="en-US" sz="2600" dirty="0"/>
              <a:t>Python API wrapper for </a:t>
            </a:r>
            <a:r>
              <a:rPr lang="en-US" sz="2600" dirty="0" err="1"/>
              <a:t>tcgplayer</a:t>
            </a:r>
            <a:endParaRPr lang="en-US" sz="2600" dirty="0"/>
          </a:p>
          <a:p>
            <a:pPr lvl="1"/>
            <a:r>
              <a:rPr lang="en-US" sz="2600" dirty="0"/>
              <a:t>Manual data gathering from mtgtop8</a:t>
            </a:r>
            <a:endParaRPr lang="en-US" sz="2800" dirty="0"/>
          </a:p>
          <a:p>
            <a:r>
              <a:rPr lang="en-US" sz="2800" dirty="0"/>
              <a:t>Data Exploration using force directed graphs</a:t>
            </a:r>
          </a:p>
          <a:p>
            <a:pPr lvl="1"/>
            <a:r>
              <a:rPr lang="en-US" sz="2600" dirty="0"/>
              <a:t>Jaccard’s Similarity</a:t>
            </a:r>
          </a:p>
          <a:p>
            <a:pPr lvl="1"/>
            <a:r>
              <a:rPr lang="en-US" sz="2600" dirty="0"/>
              <a:t>Filtering by price and card type</a:t>
            </a:r>
          </a:p>
          <a:p>
            <a:pPr lvl="1"/>
            <a:r>
              <a:rPr lang="en-US" sz="2600" dirty="0"/>
              <a:t>Color by deck type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FD8237-7EF3-6048-9E76-B3120EAB3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997" y="1267177"/>
            <a:ext cx="3889448" cy="502241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86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498" y="1890584"/>
            <a:ext cx="5821021" cy="4090087"/>
          </a:xfrm>
        </p:spPr>
        <p:txBody>
          <a:bodyPr anchor="ctr">
            <a:normAutofit/>
          </a:bodyPr>
          <a:lstStyle/>
          <a:p>
            <a:r>
              <a:rPr lang="en-US" sz="2800" dirty="0"/>
              <a:t>Use radial graph with interactivity through single-page filtering</a:t>
            </a:r>
          </a:p>
          <a:p>
            <a:r>
              <a:rPr lang="en-US" sz="2800" dirty="0"/>
              <a:t>Implement Transitions</a:t>
            </a:r>
          </a:p>
          <a:p>
            <a:r>
              <a:rPr lang="en-US" sz="2800" dirty="0"/>
              <a:t>Highlight decks with click</a:t>
            </a:r>
          </a:p>
          <a:p>
            <a:r>
              <a:rPr lang="en-US" sz="2800" dirty="0"/>
              <a:t>Tooltip showing transition costs to other decks</a:t>
            </a:r>
          </a:p>
          <a:p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EF3376-32A7-DE4C-97EA-072A95A15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357" y="1336681"/>
            <a:ext cx="5133306" cy="476809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428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Future additions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748" y="1992674"/>
            <a:ext cx="7455154" cy="2656702"/>
          </a:xfrm>
        </p:spPr>
        <p:txBody>
          <a:bodyPr anchor="ctr">
            <a:normAutofit lnSpcReduction="10000"/>
          </a:bodyPr>
          <a:lstStyle/>
          <a:p>
            <a:r>
              <a:rPr lang="en-US" sz="2800" dirty="0"/>
              <a:t>Include win/loss data</a:t>
            </a:r>
          </a:p>
          <a:p>
            <a:r>
              <a:rPr lang="en-US" sz="2800" dirty="0"/>
              <a:t>Include player quantities with deck data</a:t>
            </a:r>
          </a:p>
          <a:p>
            <a:r>
              <a:rPr lang="en-US" sz="2800" dirty="0"/>
              <a:t>Compile over time to study meta topology</a:t>
            </a:r>
          </a:p>
          <a:p>
            <a:r>
              <a:rPr lang="en-US" sz="2800" dirty="0"/>
              <a:t>Deal with computational expense of cost filtering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B37A8-D693-6543-A135-CC645C0D9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613" y="4092772"/>
            <a:ext cx="6267378" cy="260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6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160</Words>
  <Application>Microsoft Macintosh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Mesh</vt:lpstr>
      <vt:lpstr>Magic: The Gathering</vt:lpstr>
      <vt:lpstr>Background</vt:lpstr>
      <vt:lpstr>Data Used</vt:lpstr>
      <vt:lpstr>Methodology</vt:lpstr>
      <vt:lpstr>Next Steps</vt:lpstr>
      <vt:lpstr>Future additions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Magic: The Gathering</dc:title>
  <dc:creator>McLeod, Jericho</dc:creator>
  <cp:lastModifiedBy>McLeod, Jericho</cp:lastModifiedBy>
  <cp:revision>5</cp:revision>
  <dcterms:created xsi:type="dcterms:W3CDTF">2019-04-23T16:55:47Z</dcterms:created>
  <dcterms:modified xsi:type="dcterms:W3CDTF">2019-04-23T21:55:50Z</dcterms:modified>
</cp:coreProperties>
</file>